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8" r:id="rId1"/>
  </p:sldMasterIdLst>
  <p:notesMasterIdLst>
    <p:notesMasterId r:id="rId15"/>
  </p:notesMasterIdLst>
  <p:sldIdLst>
    <p:sldId id="256" r:id="rId2"/>
    <p:sldId id="257" r:id="rId3"/>
    <p:sldId id="261" r:id="rId4"/>
    <p:sldId id="264" r:id="rId5"/>
    <p:sldId id="265" r:id="rId6"/>
    <p:sldId id="267" r:id="rId7"/>
    <p:sldId id="266" r:id="rId8"/>
    <p:sldId id="268" r:id="rId9"/>
    <p:sldId id="269" r:id="rId10"/>
    <p:sldId id="271" r:id="rId11"/>
    <p:sldId id="259" r:id="rId12"/>
    <p:sldId id="262" r:id="rId13"/>
    <p:sldId id="26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42C8CE-44F4-4E7B-9867-EC261FDF5726}" type="datetimeFigureOut">
              <a:rPr lang="pl-PL" smtClean="0"/>
              <a:t>13.05.2025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6E64B3-7CC5-47E6-BBE9-4B75F62A9C6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05719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E64B3-7CC5-47E6-BBE9-4B75F62A9C6A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39579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5E747-0C6A-017D-2739-B6FE80DB6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CE758715-2A3D-9B83-03E0-83EB3B59BB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74056D19-7B79-6B6F-64C6-FBE0078314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74E8788-D11E-429A-23B0-AA7829B1D0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E64B3-7CC5-47E6-BBE9-4B75F62A9C6A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72894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9E9C-6449-40A7-B21A-14F94AB4ACC3}" type="datetimeFigureOut">
              <a:rPr lang="pl-PL" smtClean="0"/>
              <a:t>13.05.2025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6B8B0-0D7A-478D-91B8-3AEE2F5754F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7042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9E9C-6449-40A7-B21A-14F94AB4ACC3}" type="datetimeFigureOut">
              <a:rPr lang="pl-PL" smtClean="0"/>
              <a:t>13.05.2025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6B8B0-0D7A-478D-91B8-3AEE2F5754F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64689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9E9C-6449-40A7-B21A-14F94AB4ACC3}" type="datetimeFigureOut">
              <a:rPr lang="pl-PL" smtClean="0"/>
              <a:t>13.05.2025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6B8B0-0D7A-478D-91B8-3AEE2F5754F0}" type="slidenum">
              <a:rPr lang="pl-PL" smtClean="0"/>
              <a:t>‹#›</a:t>
            </a:fld>
            <a:endParaRPr lang="pl-PL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26969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9E9C-6449-40A7-B21A-14F94AB4ACC3}" type="datetimeFigureOut">
              <a:rPr lang="pl-PL" smtClean="0"/>
              <a:t>13.05.2025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6B8B0-0D7A-478D-91B8-3AEE2F5754F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54191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 cyta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9E9C-6449-40A7-B21A-14F94AB4ACC3}" type="datetimeFigureOut">
              <a:rPr lang="pl-PL" smtClean="0"/>
              <a:t>13.05.2025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6B8B0-0D7A-478D-91B8-3AEE2F5754F0}" type="slidenum">
              <a:rPr lang="pl-PL" smtClean="0"/>
              <a:t>‹#›</a:t>
            </a:fld>
            <a:endParaRPr lang="pl-PL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84891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wda lub fał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9E9C-6449-40A7-B21A-14F94AB4ACC3}" type="datetimeFigureOut">
              <a:rPr lang="pl-PL" smtClean="0"/>
              <a:t>13.05.2025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6B8B0-0D7A-478D-91B8-3AEE2F5754F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68222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9E9C-6449-40A7-B21A-14F94AB4ACC3}" type="datetimeFigureOut">
              <a:rPr lang="pl-PL" smtClean="0"/>
              <a:t>13.05.2025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6B8B0-0D7A-478D-91B8-3AEE2F5754F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5575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9E9C-6449-40A7-B21A-14F94AB4ACC3}" type="datetimeFigureOut">
              <a:rPr lang="pl-PL" smtClean="0"/>
              <a:t>13.05.2025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6B8B0-0D7A-478D-91B8-3AEE2F5754F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13589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9E9C-6449-40A7-B21A-14F94AB4ACC3}" type="datetimeFigureOut">
              <a:rPr lang="pl-PL" smtClean="0"/>
              <a:t>13.05.2025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6B8B0-0D7A-478D-91B8-3AEE2F5754F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68418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9E9C-6449-40A7-B21A-14F94AB4ACC3}" type="datetimeFigureOut">
              <a:rPr lang="pl-PL" smtClean="0"/>
              <a:t>13.05.2025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6B8B0-0D7A-478D-91B8-3AEE2F5754F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86170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9E9C-6449-40A7-B21A-14F94AB4ACC3}" type="datetimeFigureOut">
              <a:rPr lang="pl-PL" smtClean="0"/>
              <a:t>13.05.2025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6B8B0-0D7A-478D-91B8-3AEE2F5754F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21277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9E9C-6449-40A7-B21A-14F94AB4ACC3}" type="datetimeFigureOut">
              <a:rPr lang="pl-PL" smtClean="0"/>
              <a:t>13.05.2025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6B8B0-0D7A-478D-91B8-3AEE2F5754F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37473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9E9C-6449-40A7-B21A-14F94AB4ACC3}" type="datetimeFigureOut">
              <a:rPr lang="pl-PL" smtClean="0"/>
              <a:t>13.05.2025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6B8B0-0D7A-478D-91B8-3AEE2F5754F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05017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9E9C-6449-40A7-B21A-14F94AB4ACC3}" type="datetimeFigureOut">
              <a:rPr lang="pl-PL" smtClean="0"/>
              <a:t>13.05.2025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6B8B0-0D7A-478D-91B8-3AEE2F5754F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22764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9E9C-6449-40A7-B21A-14F94AB4ACC3}" type="datetimeFigureOut">
              <a:rPr lang="pl-PL" smtClean="0"/>
              <a:t>13.05.2025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6B8B0-0D7A-478D-91B8-3AEE2F5754F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43080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6B8B0-0D7A-478D-91B8-3AEE2F5754F0}" type="slidenum">
              <a:rPr lang="pl-PL" smtClean="0"/>
              <a:t>‹#›</a:t>
            </a:fld>
            <a:endParaRPr lang="pl-P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9E9C-6449-40A7-B21A-14F94AB4ACC3}" type="datetimeFigureOut">
              <a:rPr lang="pl-PL" smtClean="0"/>
              <a:t>13.05.2025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3991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0D9E9C-6449-40A7-B21A-14F94AB4ACC3}" type="datetimeFigureOut">
              <a:rPr lang="pl-PL" smtClean="0"/>
              <a:t>13.05.2025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CA6B8B0-0D7A-478D-91B8-3AEE2F5754F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42340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DEA0D56-6C25-A953-8993-8A33608759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9237" y="1888965"/>
            <a:ext cx="8122596" cy="1646302"/>
          </a:xfrm>
        </p:spPr>
        <p:txBody>
          <a:bodyPr/>
          <a:lstStyle/>
          <a:p>
            <a:r>
              <a:rPr lang="pl-PL" sz="3600" dirty="0"/>
              <a:t>Aplikacja webowa do kształcenia słuchu wspomagająca realizację dyktand dwugłosowych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6212C035-E47F-0545-439B-8A27255C18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Piotr Bieniek</a:t>
            </a:r>
          </a:p>
          <a:p>
            <a:r>
              <a:rPr lang="pl-PL" dirty="0"/>
              <a:t>Opiekun: dr inż. Mirosław Łazoryszczak</a:t>
            </a:r>
          </a:p>
        </p:txBody>
      </p:sp>
    </p:spTree>
    <p:extLst>
      <p:ext uri="{BB962C8B-B14F-4D97-AF65-F5344CB8AC3E}">
        <p14:creationId xmlns:p14="http://schemas.microsoft.com/office/powerpoint/2010/main" val="84981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D13AC-9D40-417A-F6D5-36962F2F4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763C0B4-CA9E-8D30-1BA5-9A819A98C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322" y="132945"/>
            <a:ext cx="8596668" cy="1320800"/>
          </a:xfrm>
        </p:spPr>
        <p:txBody>
          <a:bodyPr/>
          <a:lstStyle/>
          <a:p>
            <a:r>
              <a:rPr lang="pl-PL" dirty="0"/>
              <a:t>Trening głosu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96F2F30-AA04-C6F2-7299-933BE9E49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601" y="1389975"/>
            <a:ext cx="10207917" cy="5244289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Rozpoznawanie dźwięku zaimplementowano za pomocą biblioteki pitchy.js</a:t>
            </a:r>
          </a:p>
          <a:p>
            <a:r>
              <a:rPr lang="pl-PL" dirty="0">
                <a:solidFill>
                  <a:schemeClr val="tx1"/>
                </a:solidFill>
              </a:rPr>
              <a:t>Biblioteka korzysta z algorytmu </a:t>
            </a:r>
            <a:r>
              <a:rPr lang="pl-PL" dirty="0" err="1">
                <a:solidFill>
                  <a:schemeClr val="tx1"/>
                </a:solidFill>
              </a:rPr>
              <a:t>McLeoda</a:t>
            </a:r>
            <a:r>
              <a:rPr lang="pl-PL" dirty="0">
                <a:solidFill>
                  <a:schemeClr val="tx1"/>
                </a:solidFill>
              </a:rPr>
              <a:t> w celu rozpoznania wysokości dźwięku w czasie rzeczywistym</a:t>
            </a:r>
          </a:p>
          <a:p>
            <a:r>
              <a:rPr lang="pl-PL" dirty="0">
                <a:solidFill>
                  <a:schemeClr val="tx1"/>
                </a:solidFill>
              </a:rPr>
              <a:t>Biblioteka umożliwia dobranie optymalnej czułości na dźwięki</a:t>
            </a:r>
          </a:p>
          <a:p>
            <a:r>
              <a:rPr lang="pl-PL" dirty="0">
                <a:solidFill>
                  <a:schemeClr val="tx1"/>
                </a:solidFill>
              </a:rPr>
              <a:t>Algorytm </a:t>
            </a:r>
            <a:r>
              <a:rPr lang="pl-PL" dirty="0" err="1">
                <a:solidFill>
                  <a:schemeClr val="tx1"/>
                </a:solidFill>
              </a:rPr>
              <a:t>Mcleoda</a:t>
            </a:r>
            <a:r>
              <a:rPr lang="pl-PL" dirty="0">
                <a:solidFill>
                  <a:schemeClr val="tx1"/>
                </a:solidFill>
              </a:rPr>
              <a:t> (MPM – </a:t>
            </a:r>
            <a:r>
              <a:rPr lang="pl-PL" dirty="0" err="1">
                <a:solidFill>
                  <a:schemeClr val="tx1"/>
                </a:solidFill>
              </a:rPr>
              <a:t>McLeod</a:t>
            </a:r>
            <a:r>
              <a:rPr lang="pl-PL" dirty="0">
                <a:solidFill>
                  <a:schemeClr val="tx1"/>
                </a:solidFill>
              </a:rPr>
              <a:t> Pitch Method) jest połączeniem zoptymalizowanej funkcji różnicy kwadratów z klasyczną autokorelacją</a:t>
            </a:r>
          </a:p>
          <a:p>
            <a:r>
              <a:rPr lang="pl-PL" dirty="0">
                <a:solidFill>
                  <a:schemeClr val="tx1"/>
                </a:solidFill>
              </a:rPr>
              <a:t>Jego główne zalety to: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sz="1800" dirty="0">
                <a:solidFill>
                  <a:schemeClr val="tx1"/>
                </a:solidFill>
              </a:rPr>
              <a:t> dokładność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sz="1800" dirty="0">
                <a:solidFill>
                  <a:schemeClr val="tx1"/>
                </a:solidFill>
              </a:rPr>
              <a:t> zastosowanie zarówno w mowie jak i różnych instrumentach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sz="1800" dirty="0">
                <a:solidFill>
                  <a:schemeClr val="tx1"/>
                </a:solidFill>
              </a:rPr>
              <a:t>odporność na szum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sz="1800" dirty="0">
                <a:solidFill>
                  <a:schemeClr val="tx1"/>
                </a:solidFill>
              </a:rPr>
              <a:t>wydajność</a:t>
            </a:r>
          </a:p>
          <a:p>
            <a:pPr marL="457200" lvl="1" indent="0">
              <a:buNone/>
            </a:pPr>
            <a:endParaRPr lang="pl-PL" dirty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pl-PL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pl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3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066CAA-7045-2BC3-C4B2-1B12F2530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Potencjalne ścieżki rozwoju projektu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DA0C789-B5EB-A6F1-47B2-B0CAC8B4F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Utworzenie modułów lekcyjnych z podziałem na poziomy trudności</a:t>
            </a:r>
          </a:p>
          <a:p>
            <a:r>
              <a:rPr lang="pl-PL" dirty="0"/>
              <a:t>System automatycznej walidacji</a:t>
            </a:r>
          </a:p>
          <a:p>
            <a:r>
              <a:rPr lang="pl-PL" dirty="0"/>
              <a:t>Rozszerzenie możliwości aplikacji o kolejne elementy nauki kształcenia słuchu</a:t>
            </a:r>
          </a:p>
          <a:p>
            <a:r>
              <a:rPr lang="pl-PL" dirty="0"/>
              <a:t>System logowania dla nauczycieli i uczniów</a:t>
            </a:r>
          </a:p>
        </p:txBody>
      </p:sp>
    </p:spTree>
    <p:extLst>
      <p:ext uri="{BB962C8B-B14F-4D97-AF65-F5344CB8AC3E}">
        <p14:creationId xmlns:p14="http://schemas.microsoft.com/office/powerpoint/2010/main" val="2525927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DF4E132-9C8F-ADE9-E496-FAD567AF4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Podsumowanie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283B692-9161-2E47-D1EA-23BF024F7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Aplikacja stanowi wydajne narzędzie wspierające kształcenie słuchu, stosując interaktywny interfejs i nowoczesne metody przetwarzania sygnału audio. Dzięki przemyślanej architekturze i wykorzystaniu technologii webowych umożliwia efektywne przeprowadzanie ćwiczeń opartych na dyktandach dwugłosowych. Pozwala również na przeprowadzenie treningu głosu oraz kształtowanie słuchu absolutnego.</a:t>
            </a:r>
          </a:p>
        </p:txBody>
      </p:sp>
    </p:spTree>
    <p:extLst>
      <p:ext uri="{BB962C8B-B14F-4D97-AF65-F5344CB8AC3E}">
        <p14:creationId xmlns:p14="http://schemas.microsoft.com/office/powerpoint/2010/main" val="1935233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8188864-0246-620E-9682-7AF03B218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981" y="2477311"/>
            <a:ext cx="8596668" cy="1320800"/>
          </a:xfrm>
        </p:spPr>
        <p:txBody>
          <a:bodyPr>
            <a:normAutofit/>
          </a:bodyPr>
          <a:lstStyle/>
          <a:p>
            <a:r>
              <a:rPr lang="pl-PL" sz="6600" dirty="0"/>
              <a:t>Dziękuję za uwagę</a:t>
            </a:r>
          </a:p>
        </p:txBody>
      </p:sp>
    </p:spTree>
    <p:extLst>
      <p:ext uri="{BB962C8B-B14F-4D97-AF65-F5344CB8AC3E}">
        <p14:creationId xmlns:p14="http://schemas.microsoft.com/office/powerpoint/2010/main" val="1503519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A2BAB9-6816-40AB-6561-408D615EA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Cel pracy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431723E-A19F-45D0-9762-1655BD18A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2400" dirty="0"/>
              <a:t>Projekt oraz implementacja aplikacji webowej, realizującej przeprowadzanie dyktand dwugłosowych, z interaktywnym interfejsem umożliwiającym wprowadzanie odpowiedzi za pomocą zapisu nutowego</a:t>
            </a:r>
          </a:p>
        </p:txBody>
      </p:sp>
    </p:spTree>
    <p:extLst>
      <p:ext uri="{BB962C8B-B14F-4D97-AF65-F5344CB8AC3E}">
        <p14:creationId xmlns:p14="http://schemas.microsoft.com/office/powerpoint/2010/main" val="3602297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11A6C-30B3-D2A5-FB76-E37EC9E23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B8A29FF-1CB9-540C-B318-2CCEBD1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Zakres pracy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028BFA3-3E77-CB20-2D4F-937FADF40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2400" dirty="0"/>
              <a:t>Realizacja ćwiczeń dyktanda dwugłosowego</a:t>
            </a:r>
          </a:p>
          <a:p>
            <a:r>
              <a:rPr lang="pl-PL" sz="2400" dirty="0"/>
              <a:t>Realizacja funkcjonalności wspomagającej trening głosu</a:t>
            </a:r>
          </a:p>
          <a:p>
            <a:r>
              <a:rPr lang="pl-PL" sz="2400" dirty="0"/>
              <a:t>Projekt strony internetowej z interaktywnymi elementami</a:t>
            </a:r>
          </a:p>
          <a:p>
            <a:r>
              <a:rPr lang="pl-PL" sz="2400" dirty="0"/>
              <a:t>Wybór odpowiednich narzędzi, środowiska programistycznego oraz opanowanie logiki algorytmicznej</a:t>
            </a:r>
          </a:p>
          <a:p>
            <a:r>
              <a:rPr lang="pl-PL" sz="2400" dirty="0"/>
              <a:t>Nauka obsługi bibliotek wykorzystanych w projekcie</a:t>
            </a:r>
          </a:p>
          <a:p>
            <a:r>
              <a:rPr lang="pl-PL" sz="2400" dirty="0"/>
              <a:t>Implementacja komponentów oraz ich integracja</a:t>
            </a:r>
          </a:p>
        </p:txBody>
      </p:sp>
    </p:spTree>
    <p:extLst>
      <p:ext uri="{BB962C8B-B14F-4D97-AF65-F5344CB8AC3E}">
        <p14:creationId xmlns:p14="http://schemas.microsoft.com/office/powerpoint/2010/main" val="3172858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44AF3A7-F980-D5E1-153F-3E74DC7E7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589" y="293349"/>
            <a:ext cx="9439432" cy="795506"/>
          </a:xfrm>
        </p:spPr>
        <p:txBody>
          <a:bodyPr>
            <a:normAutofit fontScale="90000"/>
          </a:bodyPr>
          <a:lstStyle/>
          <a:p>
            <a:r>
              <a:rPr lang="pl-PL" dirty="0"/>
              <a:t>Wzorzec architektoniczny Model-</a:t>
            </a:r>
            <a:r>
              <a:rPr lang="pl-PL" dirty="0" err="1"/>
              <a:t>View</a:t>
            </a:r>
            <a:r>
              <a:rPr lang="pl-PL" dirty="0"/>
              <a:t>-Controller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AB86BA7F-730A-BE9D-86A6-3E0A56EA8EC4}"/>
              </a:ext>
            </a:extLst>
          </p:cNvPr>
          <p:cNvSpPr/>
          <p:nvPr/>
        </p:nvSpPr>
        <p:spPr>
          <a:xfrm>
            <a:off x="4238317" y="1426984"/>
            <a:ext cx="1857683" cy="5252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UŻYTKOWNIK</a:t>
            </a:r>
          </a:p>
        </p:txBody>
      </p:sp>
      <p:sp>
        <p:nvSpPr>
          <p:cNvPr id="10" name="Strzałka: wygięta 9">
            <a:extLst>
              <a:ext uri="{FF2B5EF4-FFF2-40B4-BE49-F238E27FC236}">
                <a16:creationId xmlns:a16="http://schemas.microsoft.com/office/drawing/2014/main" id="{284ABEA6-950B-571F-EC97-530E23F9C1EC}"/>
              </a:ext>
            </a:extLst>
          </p:cNvPr>
          <p:cNvSpPr/>
          <p:nvPr/>
        </p:nvSpPr>
        <p:spPr>
          <a:xfrm rot="5400000">
            <a:off x="6553250" y="1611580"/>
            <a:ext cx="814944" cy="786778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33921C82-0334-236F-EC0B-512E2BE2F84E}"/>
              </a:ext>
            </a:extLst>
          </p:cNvPr>
          <p:cNvSpPr txBox="1"/>
          <p:nvPr/>
        </p:nvSpPr>
        <p:spPr>
          <a:xfrm>
            <a:off x="7591118" y="1635637"/>
            <a:ext cx="1478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Interakcja</a:t>
            </a: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C7C278EC-3EAC-836C-C932-E02F6A3AB891}"/>
              </a:ext>
            </a:extLst>
          </p:cNvPr>
          <p:cNvSpPr/>
          <p:nvPr/>
        </p:nvSpPr>
        <p:spPr>
          <a:xfrm>
            <a:off x="6248701" y="2655650"/>
            <a:ext cx="1857683" cy="5252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KONTROLER</a:t>
            </a:r>
          </a:p>
        </p:txBody>
      </p:sp>
      <p:sp>
        <p:nvSpPr>
          <p:cNvPr id="13" name="Strzałka: wygięta 12">
            <a:extLst>
              <a:ext uri="{FF2B5EF4-FFF2-40B4-BE49-F238E27FC236}">
                <a16:creationId xmlns:a16="http://schemas.microsoft.com/office/drawing/2014/main" id="{3173BC3C-FB79-6540-E92D-669581DDE415}"/>
              </a:ext>
            </a:extLst>
          </p:cNvPr>
          <p:cNvSpPr/>
          <p:nvPr/>
        </p:nvSpPr>
        <p:spPr>
          <a:xfrm rot="10800000">
            <a:off x="6465702" y="3512805"/>
            <a:ext cx="814944" cy="786778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5FACF117-17FA-98C4-40BC-7BAAB0260AA2}"/>
              </a:ext>
            </a:extLst>
          </p:cNvPr>
          <p:cNvSpPr/>
          <p:nvPr/>
        </p:nvSpPr>
        <p:spPr>
          <a:xfrm>
            <a:off x="4238317" y="3860390"/>
            <a:ext cx="1857683" cy="5252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MODEL</a:t>
            </a: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29892FD5-B60D-191A-2F43-5E0EB70F5835}"/>
              </a:ext>
            </a:extLst>
          </p:cNvPr>
          <p:cNvSpPr txBox="1"/>
          <p:nvPr/>
        </p:nvSpPr>
        <p:spPr>
          <a:xfrm>
            <a:off x="7591117" y="3831625"/>
            <a:ext cx="208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Wymiana danych</a:t>
            </a:r>
          </a:p>
        </p:txBody>
      </p:sp>
      <p:sp>
        <p:nvSpPr>
          <p:cNvPr id="17" name="Strzałka: wygięta 16">
            <a:extLst>
              <a:ext uri="{FF2B5EF4-FFF2-40B4-BE49-F238E27FC236}">
                <a16:creationId xmlns:a16="http://schemas.microsoft.com/office/drawing/2014/main" id="{5CF043D0-7605-5AD7-396E-FBB35A98F1F6}"/>
              </a:ext>
            </a:extLst>
          </p:cNvPr>
          <p:cNvSpPr/>
          <p:nvPr/>
        </p:nvSpPr>
        <p:spPr>
          <a:xfrm rot="16200000">
            <a:off x="3067755" y="3487504"/>
            <a:ext cx="814944" cy="786778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4751F454-9E52-1943-29CB-877A583EEC86}"/>
              </a:ext>
            </a:extLst>
          </p:cNvPr>
          <p:cNvSpPr/>
          <p:nvPr/>
        </p:nvSpPr>
        <p:spPr>
          <a:xfrm>
            <a:off x="2380634" y="2643687"/>
            <a:ext cx="1857683" cy="5252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WIDOK</a:t>
            </a:r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30B60A0F-3207-89D9-DCE8-BC9E38D4FB8F}"/>
              </a:ext>
            </a:extLst>
          </p:cNvPr>
          <p:cNvSpPr txBox="1"/>
          <p:nvPr/>
        </p:nvSpPr>
        <p:spPr>
          <a:xfrm>
            <a:off x="466050" y="3681529"/>
            <a:ext cx="28434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Analiza i aktualizacja danych</a:t>
            </a:r>
          </a:p>
        </p:txBody>
      </p:sp>
      <p:sp>
        <p:nvSpPr>
          <p:cNvPr id="20" name="Podtytuł 2">
            <a:extLst>
              <a:ext uri="{FF2B5EF4-FFF2-40B4-BE49-F238E27FC236}">
                <a16:creationId xmlns:a16="http://schemas.microsoft.com/office/drawing/2014/main" id="{D4231449-437B-23AA-E566-0B55B04C9CE4}"/>
              </a:ext>
            </a:extLst>
          </p:cNvPr>
          <p:cNvSpPr txBox="1">
            <a:spLocks/>
          </p:cNvSpPr>
          <p:nvPr/>
        </p:nvSpPr>
        <p:spPr>
          <a:xfrm>
            <a:off x="534885" y="5057617"/>
            <a:ext cx="9264545" cy="1096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1600" dirty="0"/>
              <a:t>Schemat przedstawiający zasadę działania </a:t>
            </a:r>
            <a:r>
              <a:rPr lang="pl-PL" sz="1600" dirty="0" err="1"/>
              <a:t>frameworka</a:t>
            </a:r>
            <a:r>
              <a:rPr lang="pl-PL" sz="1600" dirty="0"/>
              <a:t> </a:t>
            </a:r>
            <a:r>
              <a:rPr lang="pl-PL" sz="1600" dirty="0" err="1"/>
              <a:t>Symfony</a:t>
            </a:r>
            <a:r>
              <a:rPr lang="pl-PL" sz="1600" dirty="0"/>
              <a:t>, na którym oparty jest projekt. (źródło: opracowanie własne)</a:t>
            </a:r>
          </a:p>
        </p:txBody>
      </p:sp>
      <p:sp>
        <p:nvSpPr>
          <p:cNvPr id="21" name="Strzałka: wygięta 20">
            <a:extLst>
              <a:ext uri="{FF2B5EF4-FFF2-40B4-BE49-F238E27FC236}">
                <a16:creationId xmlns:a16="http://schemas.microsoft.com/office/drawing/2014/main" id="{AB671516-BD95-3B2B-BD8E-F81FB673E9D4}"/>
              </a:ext>
            </a:extLst>
          </p:cNvPr>
          <p:cNvSpPr/>
          <p:nvPr/>
        </p:nvSpPr>
        <p:spPr>
          <a:xfrm>
            <a:off x="3187707" y="1552469"/>
            <a:ext cx="814944" cy="786778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6B3CD2EA-E7D5-59B2-E3A7-547620B51EB8}"/>
              </a:ext>
            </a:extLst>
          </p:cNvPr>
          <p:cNvSpPr txBox="1"/>
          <p:nvPr/>
        </p:nvSpPr>
        <p:spPr>
          <a:xfrm>
            <a:off x="239589" y="1550083"/>
            <a:ext cx="2843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Wyświetlanie interfejsu</a:t>
            </a:r>
          </a:p>
        </p:txBody>
      </p:sp>
    </p:spTree>
    <p:extLst>
      <p:ext uri="{BB962C8B-B14F-4D97-AF65-F5344CB8AC3E}">
        <p14:creationId xmlns:p14="http://schemas.microsoft.com/office/powerpoint/2010/main" val="3229170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AFD0A4E-6203-E8A7-5433-187324646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CRUD – </a:t>
            </a:r>
            <a:r>
              <a:rPr lang="pl-PL" dirty="0" err="1"/>
              <a:t>Create</a:t>
            </a:r>
            <a:r>
              <a:rPr lang="pl-PL" dirty="0"/>
              <a:t> - Read - Update - </a:t>
            </a:r>
            <a:r>
              <a:rPr lang="pl-PL" dirty="0" err="1"/>
              <a:t>Delete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CBEED6E-6264-AAEC-FA4A-BF6F33F65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83" y="1617384"/>
            <a:ext cx="7665332" cy="3909193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694127D3-2269-2A91-C48F-BCC343B0F84A}"/>
              </a:ext>
            </a:extLst>
          </p:cNvPr>
          <p:cNvSpPr txBox="1"/>
          <p:nvPr/>
        </p:nvSpPr>
        <p:spPr>
          <a:xfrm>
            <a:off x="677334" y="5611031"/>
            <a:ext cx="77632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l-PL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Fragment kontrolera odpowiedzialnego za realizację operacji CRUD </a:t>
            </a:r>
          </a:p>
          <a:p>
            <a:pPr marL="0" indent="0">
              <a:buNone/>
            </a:pPr>
            <a:r>
              <a:rPr lang="pl-PL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(źródło: opracowanie własne)</a:t>
            </a:r>
          </a:p>
        </p:txBody>
      </p:sp>
    </p:spTree>
    <p:extLst>
      <p:ext uri="{BB962C8B-B14F-4D97-AF65-F5344CB8AC3E}">
        <p14:creationId xmlns:p14="http://schemas.microsoft.com/office/powerpoint/2010/main" val="2097463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C60A7-2CEC-BEFE-705B-57A28B80F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065B38A-90AD-F1C6-0521-87C9A6E45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679" y="146628"/>
            <a:ext cx="8596668" cy="1320800"/>
          </a:xfrm>
        </p:spPr>
        <p:txBody>
          <a:bodyPr/>
          <a:lstStyle/>
          <a:p>
            <a:r>
              <a:rPr lang="pl-PL" dirty="0"/>
              <a:t>CRUD – </a:t>
            </a:r>
            <a:r>
              <a:rPr lang="pl-PL" dirty="0" err="1"/>
              <a:t>Create</a:t>
            </a:r>
            <a:r>
              <a:rPr lang="pl-PL" dirty="0"/>
              <a:t> - Read - Update - </a:t>
            </a:r>
            <a:r>
              <a:rPr lang="pl-PL" dirty="0" err="1"/>
              <a:t>Delete</a:t>
            </a:r>
            <a:endParaRPr lang="pl-PL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39AD0B06-4CB0-695B-5527-BF9A83F81EE1}"/>
              </a:ext>
            </a:extLst>
          </p:cNvPr>
          <p:cNvSpPr txBox="1"/>
          <p:nvPr/>
        </p:nvSpPr>
        <p:spPr>
          <a:xfrm>
            <a:off x="823379" y="6175236"/>
            <a:ext cx="77632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l-PL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Prezentacja funkcji CRUD w projekcie (źródło: opracowanie własne)</a:t>
            </a:r>
          </a:p>
        </p:txBody>
      </p:sp>
      <p:pic>
        <p:nvPicPr>
          <p:cNvPr id="3" name="Desktop 2025.05.03 - 17.11.26.07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BC5017B4-BC93-A1B6-353E-E51B01B82A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3379" y="942718"/>
            <a:ext cx="9137963" cy="514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23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714A0B7-73A8-7309-8117-E65FCA0D3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Interaktywne wprowadzanie odpowiedzi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6CA334D-08CA-3771-AC16-6DA45A2DF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76929"/>
            <a:ext cx="9838266" cy="3880773"/>
          </a:xfrm>
        </p:spPr>
        <p:txBody>
          <a:bodyPr/>
          <a:lstStyle/>
          <a:p>
            <a:r>
              <a:rPr lang="pl-PL" dirty="0">
                <a:solidFill>
                  <a:schemeClr val="tx1">
                    <a:lumMod val="95000"/>
                    <a:lumOff val="5000"/>
                  </a:schemeClr>
                </a:solidFill>
              </a:rPr>
              <a:t>Wyświetlanie pięciolinii, zapisu nutowego oraz przechowywanie informacji o wartościach nutowych realizowane są za pomocą biblioteki vexflow.js</a:t>
            </a:r>
          </a:p>
          <a:p>
            <a:r>
              <a:rPr lang="pl-PL" dirty="0">
                <a:solidFill>
                  <a:schemeClr val="tx1"/>
                </a:solidFill>
              </a:rPr>
              <a:t>Możliwości tej biblioteki zostały wykorzystane i rozszerzone poprzez stworzenie klasy Staff, która integruje wszystkie funkcjonalności aplikacji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B94E37A-504A-AB5F-EB23-C014332B0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41" y="2942230"/>
            <a:ext cx="5768805" cy="3119761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14136768-F797-CD77-04D7-7AC0EA4AE18A}"/>
              </a:ext>
            </a:extLst>
          </p:cNvPr>
          <p:cNvSpPr txBox="1"/>
          <p:nvPr/>
        </p:nvSpPr>
        <p:spPr>
          <a:xfrm>
            <a:off x="437442" y="6190599"/>
            <a:ext cx="97474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l-PL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Fragment klasy Staff (źródło: opracowanie własne)</a:t>
            </a:r>
          </a:p>
        </p:txBody>
      </p:sp>
    </p:spTree>
    <p:extLst>
      <p:ext uri="{BB962C8B-B14F-4D97-AF65-F5344CB8AC3E}">
        <p14:creationId xmlns:p14="http://schemas.microsoft.com/office/powerpoint/2010/main" val="3008930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B377D-62DE-13E7-FE10-688F05B98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1">
            <a:extLst>
              <a:ext uri="{FF2B5EF4-FFF2-40B4-BE49-F238E27FC236}">
                <a16:creationId xmlns:a16="http://schemas.microsoft.com/office/drawing/2014/main" id="{A9DDDB75-F517-8A65-9101-35E3B5A46239}"/>
              </a:ext>
            </a:extLst>
          </p:cNvPr>
          <p:cNvSpPr txBox="1">
            <a:spLocks/>
          </p:cNvSpPr>
          <p:nvPr/>
        </p:nvSpPr>
        <p:spPr>
          <a:xfrm>
            <a:off x="323895" y="45071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l-PL" dirty="0"/>
              <a:t>Interaktywne wprowadzanie odpowiedzi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AF61A777-5CEC-D704-A320-2E89321FC391}"/>
              </a:ext>
            </a:extLst>
          </p:cNvPr>
          <p:cNvSpPr txBox="1"/>
          <p:nvPr/>
        </p:nvSpPr>
        <p:spPr>
          <a:xfrm>
            <a:off x="617787" y="5900265"/>
            <a:ext cx="96925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Prezentacja </a:t>
            </a:r>
            <a:r>
              <a:rPr lang="pl-P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funkcjonalności interaktywnego wprowadzania odpowiedzi</a:t>
            </a:r>
            <a:r>
              <a:rPr lang="pl-PL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(źródło: opracowanie własne)</a:t>
            </a:r>
          </a:p>
        </p:txBody>
      </p:sp>
      <p:pic>
        <p:nvPicPr>
          <p:cNvPr id="11" name="Projekt wideo 1">
            <a:hlinkClick r:id="" action="ppaction://media"/>
            <a:extLst>
              <a:ext uri="{FF2B5EF4-FFF2-40B4-BE49-F238E27FC236}">
                <a16:creationId xmlns:a16="http://schemas.microsoft.com/office/drawing/2014/main" id="{0E8C3FBC-C72B-0712-1BB4-C5E86A0747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7786" y="1111115"/>
            <a:ext cx="8425729" cy="473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317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2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D13AC-9D40-417A-F6D5-36962F2F4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763C0B4-CA9E-8D30-1BA5-9A819A98C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322" y="132945"/>
            <a:ext cx="8596668" cy="1320800"/>
          </a:xfrm>
        </p:spPr>
        <p:txBody>
          <a:bodyPr/>
          <a:lstStyle/>
          <a:p>
            <a:r>
              <a:rPr lang="pl-PL" dirty="0"/>
              <a:t>Trening głosu</a:t>
            </a:r>
          </a:p>
        </p:txBody>
      </p:sp>
      <p:pic>
        <p:nvPicPr>
          <p:cNvPr id="4" name="Sing_film">
            <a:hlinkClick r:id="" action="ppaction://media"/>
            <a:extLst>
              <a:ext uri="{FF2B5EF4-FFF2-40B4-BE49-F238E27FC236}">
                <a16:creationId xmlns:a16="http://schemas.microsoft.com/office/drawing/2014/main" id="{8800965C-EF0C-7E8E-B267-656A1B01C4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0673" y="876352"/>
            <a:ext cx="9196009" cy="5172756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8F4CE8D1-072C-DD7B-2577-C9052DBC9AFF}"/>
              </a:ext>
            </a:extLst>
          </p:cNvPr>
          <p:cNvSpPr txBox="1"/>
          <p:nvPr/>
        </p:nvSpPr>
        <p:spPr>
          <a:xfrm>
            <a:off x="590002" y="6175824"/>
            <a:ext cx="9692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Prezentacja funkcji do treningu głosu (źródło: opracowanie własne)</a:t>
            </a:r>
          </a:p>
        </p:txBody>
      </p:sp>
    </p:spTree>
    <p:extLst>
      <p:ext uri="{BB962C8B-B14F-4D97-AF65-F5344CB8AC3E}">
        <p14:creationId xmlns:p14="http://schemas.microsoft.com/office/powerpoint/2010/main" val="3921890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seta">
  <a:themeElements>
    <a:clrScheme name="Niebieski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as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s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6656</TotalTime>
  <Words>381</Words>
  <Application>Microsoft Office PowerPoint</Application>
  <PresentationFormat>Panoramiczny</PresentationFormat>
  <Paragraphs>56</Paragraphs>
  <Slides>13</Slides>
  <Notes>2</Notes>
  <HiddenSlides>0</HiddenSlides>
  <MMClips>3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13</vt:i4>
      </vt:variant>
    </vt:vector>
  </HeadingPairs>
  <TitlesOfParts>
    <vt:vector size="18" baseType="lpstr">
      <vt:lpstr>Aptos</vt:lpstr>
      <vt:lpstr>Arial</vt:lpstr>
      <vt:lpstr>Trebuchet MS</vt:lpstr>
      <vt:lpstr>Wingdings 3</vt:lpstr>
      <vt:lpstr>Faseta</vt:lpstr>
      <vt:lpstr>Aplikacja webowa do kształcenia słuchu wspomagająca realizację dyktand dwugłosowych</vt:lpstr>
      <vt:lpstr>Cel pracy</vt:lpstr>
      <vt:lpstr>Zakres pracy</vt:lpstr>
      <vt:lpstr>Wzorzec architektoniczny Model-View-Controller</vt:lpstr>
      <vt:lpstr>CRUD – Create - Read - Update - Delete</vt:lpstr>
      <vt:lpstr>CRUD – Create - Read - Update - Delete</vt:lpstr>
      <vt:lpstr>Interaktywne wprowadzanie odpowiedzi</vt:lpstr>
      <vt:lpstr>Prezentacja programu PowerPoint</vt:lpstr>
      <vt:lpstr>Trening głosu</vt:lpstr>
      <vt:lpstr>Trening głosu</vt:lpstr>
      <vt:lpstr>Potencjalne ścieżki rozwoju projektu</vt:lpstr>
      <vt:lpstr>Podsumowanie</vt:lpstr>
      <vt:lpstr>Dziękuję za uwagę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Piotr Bieniek</dc:creator>
  <cp:lastModifiedBy>Piotr Bieniek</cp:lastModifiedBy>
  <cp:revision>6</cp:revision>
  <dcterms:created xsi:type="dcterms:W3CDTF">2025-04-29T10:30:53Z</dcterms:created>
  <dcterms:modified xsi:type="dcterms:W3CDTF">2025-05-13T08:06:43Z</dcterms:modified>
</cp:coreProperties>
</file>